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heel spokes="8"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124FE2-0044-43BC-BBAB-CCA23C3D0E34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2B8CDF-31A5-4331-B4A1-713AF00FBA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 spokes="8"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Математика вокруг нас. Числа в загадках, пословицах, поговорках.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445224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Медведева </a:t>
            </a:r>
            <a:r>
              <a:rPr lang="ru-RU" dirty="0" smtClean="0"/>
              <a:t>Диана</a:t>
            </a:r>
          </a:p>
          <a:p>
            <a:r>
              <a:rPr lang="ru-RU" dirty="0" smtClean="0"/>
              <a:t>1 класс</a:t>
            </a:r>
            <a:endParaRPr lang="ru-RU" dirty="0" smtClean="0"/>
          </a:p>
          <a:p>
            <a:r>
              <a:rPr lang="ru-RU" dirty="0" smtClean="0"/>
              <a:t>МКОУ Залесовская ООШ</a:t>
            </a:r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370875" cy="6858000"/>
          </a:xfrm>
          <a:prstGeom prst="rect">
            <a:avLst/>
          </a:prstGeom>
        </p:spPr>
      </p:pic>
      <p:pic>
        <p:nvPicPr>
          <p:cNvPr id="3" name="Рисунок 2" descr="img002_14_0.jpg"/>
          <p:cNvPicPr>
            <a:picLocks noChangeAspect="1"/>
          </p:cNvPicPr>
          <p:nvPr/>
        </p:nvPicPr>
        <p:blipFill>
          <a:blip r:embed="rId4" cstate="print"/>
          <a:srcRect t="45359" r="-175"/>
          <a:stretch>
            <a:fillRect/>
          </a:stretch>
        </p:blipFill>
        <p:spPr>
          <a:xfrm>
            <a:off x="3347864" y="0"/>
            <a:ext cx="3600400" cy="2775744"/>
          </a:xfrm>
          <a:prstGeom prst="round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020272" y="188640"/>
            <a:ext cx="15841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Есть, друзья, такая птица: если сядет на страницу, очень рад бываю я, а со мною вся семья (пятерка).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1" y="3244334"/>
            <a:ext cx="27621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92D050"/>
                </a:solidFill>
              </a:rPr>
              <a:t>У пяти </a:t>
            </a:r>
            <a:r>
              <a:rPr lang="ru-RU" sz="3200" b="1" dirty="0">
                <a:solidFill>
                  <a:srgbClr val="92D050"/>
                </a:solidFill>
              </a:rPr>
              <a:t>братьев одна работа</a:t>
            </a:r>
            <a:r>
              <a:rPr lang="ru-RU" sz="3200" dirty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(пальцы).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3717032"/>
            <a:ext cx="223224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400" dirty="0"/>
              <a:t>5 пальцев, как у людей, но пальцы у нее без ногтей (перчатки).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5445224"/>
            <a:ext cx="23042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B0F0"/>
                </a:solidFill>
              </a:rPr>
              <a:t>Пять ступенек - лесенка, на ступеньках - песенка (ноты).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0"/>
            <a:ext cx="377991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404664"/>
            <a:ext cx="20517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Если на голову встанет, ровно на три больше станет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(шесть).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0"/>
            <a:ext cx="30060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Черен, да не ворон. Рогат, да не бык. Шесть ног без копыт. Летит жужжит, упадет - землю роет </a:t>
            </a:r>
            <a:r>
              <a:rPr lang="ru-RU" dirty="0"/>
              <a:t>(жук).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941167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92D050"/>
                </a:solidFill>
              </a:rPr>
              <a:t>На дворе переполох, с неба сыплется горох. Съела 6 горошин Нина, у нее теперь ангина (град)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7556" y="0"/>
            <a:ext cx="3996444" cy="6858000"/>
          </a:xfrm>
          <a:prstGeom prst="rect">
            <a:avLst/>
          </a:prstGeom>
        </p:spPr>
      </p:pic>
      <p:pic>
        <p:nvPicPr>
          <p:cNvPr id="3" name="Рисунок 2" descr="img002_18.jpg"/>
          <p:cNvPicPr>
            <a:picLocks noChangeAspect="1"/>
          </p:cNvPicPr>
          <p:nvPr/>
        </p:nvPicPr>
        <p:blipFill>
          <a:blip r:embed="rId4" cstate="print"/>
          <a:srcRect t="43942" r="-2179"/>
          <a:stretch>
            <a:fillRect/>
          </a:stretch>
        </p:blipFill>
        <p:spPr>
          <a:xfrm>
            <a:off x="899592" y="260648"/>
            <a:ext cx="3672408" cy="2847752"/>
          </a:xfrm>
          <a:prstGeom prst="hexagon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86000" y="3356992"/>
            <a:ext cx="28620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 Ежедневно в 7 утра, я трещу: вставать </a:t>
            </a:r>
            <a:r>
              <a:rPr lang="ru-RU" sz="3200" dirty="0" err="1">
                <a:solidFill>
                  <a:schemeClr val="accent5">
                    <a:lumMod val="75000"/>
                  </a:schemeClr>
                </a:solidFill>
              </a:rPr>
              <a:t>порррррра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!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(будильник).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068960"/>
            <a:ext cx="20882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 </a:t>
            </a:r>
            <a:r>
              <a:rPr lang="ru-RU" sz="2000" dirty="0"/>
              <a:t>Всю жизнь ношу я два горба, имею два желудка! Но каждый горб - не горб, амбар!    Еды в них на семь суток! (верблюд</a:t>
            </a:r>
            <a:r>
              <a:rPr lang="ru-RU" sz="2400" dirty="0"/>
              <a:t>)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9376"/>
            <a:ext cx="4755696" cy="6917376"/>
          </a:xfrm>
          <a:prstGeom prst="rect">
            <a:avLst/>
          </a:prstGeom>
        </p:spPr>
      </p:pic>
      <p:pic>
        <p:nvPicPr>
          <p:cNvPr id="3" name="Рисунок 2" descr="img002_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7" y="0"/>
            <a:ext cx="4404076" cy="685800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0098" y="0"/>
            <a:ext cx="3613902" cy="6858000"/>
          </a:xfrm>
          <a:prstGeom prst="rect">
            <a:avLst/>
          </a:prstGeom>
        </p:spPr>
      </p:pic>
      <p:pic>
        <p:nvPicPr>
          <p:cNvPr id="4" name="Рисунок 3" descr="img002_22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48194" r="-175"/>
          <a:stretch>
            <a:fillRect/>
          </a:stretch>
        </p:blipFill>
        <p:spPr>
          <a:xfrm>
            <a:off x="1547664" y="332656"/>
            <a:ext cx="3600400" cy="2631728"/>
          </a:xfrm>
          <a:prstGeom prst="ellipse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3212976"/>
            <a:ext cx="475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Отгадайте-ка, ребятки, что за цифра акробатка? Если на голову встанет, ровно на три меньше станет </a:t>
            </a:r>
            <a:r>
              <a:rPr lang="ru-RU" dirty="0"/>
              <a:t>(9).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8757" y="0"/>
            <a:ext cx="443524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404664"/>
            <a:ext cx="471601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Твои помощники - взгляни - десяток дружных братцев.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Как славно жить, когда они работы не боятся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(пальцы).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3789040"/>
            <a:ext cx="29340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Проживают в умной книжке хитроумные братишки. 10 их, но  братья эти сосчитают все на свете </a:t>
            </a:r>
            <a:r>
              <a:rPr lang="ru-RU" dirty="0"/>
              <a:t>(цифры).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501008"/>
            <a:ext cx="16561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На десятки верст  - разноцветный мост. Только вот по нему не шагать никому (радуга).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Раз, два, три, четыре, пять.</a:t>
            </a:r>
            <a:endParaRPr lang="ru-RU" dirty="0"/>
          </a:p>
        </p:txBody>
      </p:sp>
      <p:pic>
        <p:nvPicPr>
          <p:cNvPr id="5" name="Содержимое 4" descr="img002_2_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27705" y="530225"/>
            <a:ext cx="3105527" cy="4389438"/>
          </a:xfrm>
          <a:prstGeom prst="flowChartAlternateProcess">
            <a:avLst/>
          </a:prstGeom>
        </p:spPr>
      </p:pic>
      <p:pic>
        <p:nvPicPr>
          <p:cNvPr id="6" name="Содержимое 5" descr="img002_2_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68711" y="530225"/>
            <a:ext cx="3105527" cy="4389438"/>
          </a:xfrm>
          <a:prstGeom prst="round2Diag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7984" y="0"/>
            <a:ext cx="47160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Цифра вроде буквы О -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Это ноль, иль ничего.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Круглый ноль такой хорошенький,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Но не значит ничегошеньки!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Если ж слева, рядом с ним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Единицу примостим,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Он побольше станет весить,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Потому что это - десять. </a:t>
            </a:r>
            <a:br>
              <a:rPr lang="ru-RU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28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img002_3_1.jpg"/>
          <p:cNvPicPr>
            <a:picLocks noChangeAspect="1"/>
          </p:cNvPicPr>
          <p:nvPr/>
        </p:nvPicPr>
        <p:blipFill>
          <a:blip r:embed="rId3" cstate="print"/>
          <a:srcRect l="12021" t="4253" r="53920" b="60310"/>
          <a:stretch>
            <a:fillRect/>
          </a:stretch>
        </p:blipFill>
        <p:spPr>
          <a:xfrm>
            <a:off x="1115615" y="781646"/>
            <a:ext cx="2534681" cy="3727473"/>
          </a:xfrm>
          <a:prstGeom prst="ellipse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02_4_1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-1449" b="48674"/>
          <a:stretch>
            <a:fillRect/>
          </a:stretch>
        </p:blipFill>
        <p:spPr>
          <a:xfrm>
            <a:off x="467544" y="620688"/>
            <a:ext cx="5040560" cy="3604471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3" name="Рисунок 2" descr="img002_4_1.jpg"/>
          <p:cNvPicPr>
            <a:picLocks noChangeAspect="1"/>
          </p:cNvPicPr>
          <p:nvPr/>
        </p:nvPicPr>
        <p:blipFill>
          <a:blip r:embed="rId3" cstate="print"/>
          <a:srcRect t="52345"/>
          <a:stretch>
            <a:fillRect/>
          </a:stretch>
        </p:blipFill>
        <p:spPr>
          <a:xfrm>
            <a:off x="5436096" y="3645024"/>
            <a:ext cx="3306068" cy="28083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8843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FF0000"/>
                </a:solidFill>
              </a:rPr>
              <a:t>Всех смешнее единичка.</a:t>
            </a:r>
            <a:r>
              <a:rPr lang="ru-RU" sz="4000" i="1" dirty="0" smtClean="0">
                <a:solidFill>
                  <a:srgbClr val="FF0000"/>
                </a:solidFill>
              </a:rPr>
              <a:t/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>
                <a:solidFill>
                  <a:srgbClr val="FF0000"/>
                </a:solidFill>
              </a:rPr>
              <a:t>Цифра тонкая как </a:t>
            </a:r>
            <a:r>
              <a:rPr lang="ru-RU" sz="4000" i="1" dirty="0" smtClean="0">
                <a:solidFill>
                  <a:srgbClr val="FF0000"/>
                </a:solidFill>
              </a:rPr>
              <a:t>спичка</a:t>
            </a:r>
            <a:r>
              <a:rPr lang="ru-RU" sz="4000" i="1" dirty="0">
                <a:solidFill>
                  <a:srgbClr val="FF0000"/>
                </a:solidFill>
              </a:rPr>
              <a:t>.</a:t>
            </a:r>
            <a:r>
              <a:rPr lang="ru-RU" sz="4000" i="1" dirty="0" smtClean="0">
                <a:solidFill>
                  <a:srgbClr val="FF0000"/>
                </a:solidFill>
              </a:rPr>
              <a:t/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>
                <a:solidFill>
                  <a:srgbClr val="FF0000"/>
                </a:solidFill>
              </a:rPr>
              <a:t>Длинный стебель, тонкий носик,</a:t>
            </a:r>
            <a:r>
              <a:rPr lang="ru-RU" sz="4000" i="1" dirty="0" smtClean="0">
                <a:solidFill>
                  <a:srgbClr val="FF0000"/>
                </a:solidFill>
              </a:rPr>
              <a:t/>
            </a:r>
            <a:br>
              <a:rPr lang="ru-RU" sz="4000" i="1" dirty="0" smtClean="0">
                <a:solidFill>
                  <a:srgbClr val="FF0000"/>
                </a:solidFill>
              </a:rPr>
            </a:br>
            <a:r>
              <a:rPr lang="ru-RU" sz="4000" i="1" dirty="0">
                <a:solidFill>
                  <a:srgbClr val="FF0000"/>
                </a:solidFill>
              </a:rPr>
              <a:t>Чуть стоит и есть не просит.</a:t>
            </a:r>
          </a:p>
        </p:txBody>
      </p:sp>
      <p:pic>
        <p:nvPicPr>
          <p:cNvPr id="3" name="Рисунок 2" descr="img002_5_1.jpg"/>
          <p:cNvPicPr>
            <a:picLocks noChangeAspect="1"/>
          </p:cNvPicPr>
          <p:nvPr/>
        </p:nvPicPr>
        <p:blipFill>
          <a:blip r:embed="rId3" cstate="print"/>
          <a:srcRect t="1417" r="57926" b="65981"/>
          <a:stretch>
            <a:fillRect/>
          </a:stretch>
        </p:blipFill>
        <p:spPr>
          <a:xfrm>
            <a:off x="3131840" y="3645024"/>
            <a:ext cx="1512168" cy="3212976"/>
          </a:xfrm>
          <a:prstGeom prst="can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002_6_1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908720"/>
            <a:ext cx="3594100" cy="5080000"/>
          </a:xfrm>
          <a:prstGeom prst="ellipse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0996927">
            <a:off x="3581763" y="933824"/>
            <a:ext cx="29408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 На одной ноге стоит, в воду пристально глядит. Тычет клювом наугад, ищет в речке лягушат. На носу повисла капля. Узнаете? Это …</a:t>
            </a:r>
          </a:p>
        </p:txBody>
      </p:sp>
      <p:sp>
        <p:nvSpPr>
          <p:cNvPr id="9" name="Прямоугольник 8"/>
          <p:cNvSpPr/>
          <p:nvPr/>
        </p:nvSpPr>
        <p:spPr>
          <a:xfrm rot="834930">
            <a:off x="6629942" y="2304376"/>
            <a:ext cx="2276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лесу на одной ножке выросла </a:t>
            </a:r>
            <a:r>
              <a:rPr lang="ru-RU" dirty="0" smtClean="0"/>
              <a:t>лепешка(гриб)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2967334"/>
            <a:ext cx="2502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 ноге стоит одной, крутит-вертит головой.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Нам показывает страны, реки, горы,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океаны(глобус)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5013176"/>
            <a:ext cx="37444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одной ноге кружится, беззаботна, весела. В пестрой юбке танцовщица, музыкальная … </a:t>
            </a:r>
            <a:r>
              <a:rPr lang="ru-RU" dirty="0" smtClean="0"/>
              <a:t>(юл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а)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02_8_1.jpg"/>
          <p:cNvPicPr>
            <a:picLocks noChangeAspect="1"/>
          </p:cNvPicPr>
          <p:nvPr/>
        </p:nvPicPr>
        <p:blipFill>
          <a:blip r:embed="rId3" cstate="print"/>
          <a:srcRect t="51131" r="4298"/>
          <a:stretch>
            <a:fillRect/>
          </a:stretch>
        </p:blipFill>
        <p:spPr>
          <a:xfrm>
            <a:off x="0" y="0"/>
            <a:ext cx="3491881" cy="25202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07904" y="1"/>
            <a:ext cx="2016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90000"/>
                  </a:schemeClr>
                </a:solidFill>
              </a:rPr>
              <a:t>Два кольца, два конца, посередине - гвоздик </a:t>
            </a:r>
          </a:p>
        </p:txBody>
      </p:sp>
      <p:sp>
        <p:nvSpPr>
          <p:cNvPr id="4" name="Прямоугольник 3"/>
          <p:cNvSpPr/>
          <p:nvPr/>
        </p:nvSpPr>
        <p:spPr>
          <a:xfrm rot="433359">
            <a:off x="5508104" y="332657"/>
            <a:ext cx="29523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Есть совсем другая птица: если сядет на страницу, то с поникшей головой,   возвращаюсь я домой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645024"/>
            <a:ext cx="29523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Две сестренки, две плетенки из овечьей шерсти тонкой. Как гулять, так надевать, чтоб не мерзли пять да пять! </a:t>
            </a: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96261"/>
            <a:ext cx="3491880" cy="4361739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88640"/>
            <a:ext cx="3168352" cy="4608512"/>
          </a:xfrm>
          <a:prstGeom prst="rect">
            <a:avLst/>
          </a:prstGeom>
        </p:spPr>
      </p:pic>
      <p:pic>
        <p:nvPicPr>
          <p:cNvPr id="3" name="Рисунок 2" descr="img002_10_1.jpg"/>
          <p:cNvPicPr>
            <a:picLocks noChangeAspect="1"/>
          </p:cNvPicPr>
          <p:nvPr/>
        </p:nvPicPr>
        <p:blipFill>
          <a:blip r:embed="rId4" cstate="print"/>
          <a:srcRect t="38714" r="-2089"/>
          <a:stretch>
            <a:fillRect/>
          </a:stretch>
        </p:blipFill>
        <p:spPr>
          <a:xfrm>
            <a:off x="2051720" y="404664"/>
            <a:ext cx="3672408" cy="31160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0968803">
            <a:off x="962290" y="3937642"/>
            <a:ext cx="43712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Есть спина, а не лежит никогда. Есть четыре ноги,  а не ходят и три. Сам всегда стоит, а всем сидеть </a:t>
            </a:r>
            <a:r>
              <a:rPr lang="ru-RU" sz="2800" dirty="0" smtClean="0">
                <a:solidFill>
                  <a:srgbClr val="FF0000"/>
                </a:solidFill>
              </a:rPr>
              <a:t>велит(</a:t>
            </a:r>
            <a:r>
              <a:rPr lang="ru-RU" sz="1600" dirty="0" smtClean="0">
                <a:solidFill>
                  <a:srgbClr val="FF0000"/>
                </a:solidFill>
              </a:rPr>
              <a:t>стул)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4869161"/>
            <a:ext cx="3419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Вот стоит на улице, в длинном сапоге, чудище трехглазое на одной ноге. Запылал у чудища изумрудный глаз - значит, можно улицу перейти сейчас (светофор).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59" y="836712"/>
            <a:ext cx="3427581" cy="4896544"/>
          </a:xfrm>
          <a:prstGeom prst="rect">
            <a:avLst/>
          </a:prstGeom>
        </p:spPr>
      </p:pic>
      <p:pic>
        <p:nvPicPr>
          <p:cNvPr id="3" name="Рисунок 2" descr="img002_12_0.jpg"/>
          <p:cNvPicPr>
            <a:picLocks noChangeAspect="1"/>
          </p:cNvPicPr>
          <p:nvPr/>
        </p:nvPicPr>
        <p:blipFill>
          <a:blip r:embed="rId4" cstate="print"/>
          <a:srcRect t="48194" r="-175"/>
          <a:stretch>
            <a:fillRect/>
          </a:stretch>
        </p:blipFill>
        <p:spPr>
          <a:xfrm>
            <a:off x="4860032" y="692696"/>
            <a:ext cx="3600400" cy="26317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1960" y="3356991"/>
            <a:ext cx="264604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>Четыре братца под одной крышей стоят </a:t>
            </a:r>
            <a:r>
              <a:rPr lang="ru-RU" dirty="0">
                <a:solidFill>
                  <a:srgbClr val="FFFF00"/>
                </a:solidFill>
              </a:rPr>
              <a:t>(стол).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3861048"/>
            <a:ext cx="18722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Шевелились у цветка все четыре лепестка. Я сорвать его хотел, он вспорхнул и улетел (</a:t>
            </a:r>
            <a:r>
              <a:rPr lang="ru-RU" dirty="0">
                <a:solidFill>
                  <a:srgbClr val="FF0000"/>
                </a:solidFill>
              </a:rPr>
              <a:t>бабочка).</a:t>
            </a: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338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Математика вокруг нас. Числа в загадках, пословицах, поговорках.</vt:lpstr>
      <vt:lpstr>Раз, два, три, четыре, пять.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вокруг нас. Числа в загадках, пословицах, поговорках.</dc:title>
  <dc:creator>кристина</dc:creator>
  <cp:lastModifiedBy>школа</cp:lastModifiedBy>
  <cp:revision>15</cp:revision>
  <dcterms:created xsi:type="dcterms:W3CDTF">2015-11-30T10:25:55Z</dcterms:created>
  <dcterms:modified xsi:type="dcterms:W3CDTF">2016-09-08T13:18:59Z</dcterms:modified>
</cp:coreProperties>
</file>