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124FE2-0044-43BC-BBAB-CCA23C3D0E34}" type="datetimeFigureOut">
              <a:rPr lang="ru-RU" smtClean="0"/>
              <a:pPr/>
              <a:t>08.09.2016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2B8CDF-31A5-4331-B4A1-713AF00FBA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124FE2-0044-43BC-BBAB-CCA23C3D0E34}" type="datetimeFigureOut">
              <a:rPr lang="ru-RU" smtClean="0"/>
              <a:pPr/>
              <a:t>08.09.2016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2B8CDF-31A5-4331-B4A1-713AF00FBA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124FE2-0044-43BC-BBAB-CCA23C3D0E34}" type="datetimeFigureOut">
              <a:rPr lang="ru-RU" smtClean="0"/>
              <a:pPr/>
              <a:t>08.09.2016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2B8CDF-31A5-4331-B4A1-713AF00FBA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124FE2-0044-43BC-BBAB-CCA23C3D0E34}" type="datetimeFigureOut">
              <a:rPr lang="ru-RU" smtClean="0"/>
              <a:pPr/>
              <a:t>08.09.2016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2B8CDF-31A5-4331-B4A1-713AF00FBA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124FE2-0044-43BC-BBAB-CCA23C3D0E34}" type="datetimeFigureOut">
              <a:rPr lang="ru-RU" smtClean="0"/>
              <a:pPr/>
              <a:t>08.09.2016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2B8CDF-31A5-4331-B4A1-713AF00FBA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124FE2-0044-43BC-BBAB-CCA23C3D0E34}" type="datetimeFigureOut">
              <a:rPr lang="ru-RU" smtClean="0"/>
              <a:pPr/>
              <a:t>08.09.2016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2B8CDF-31A5-4331-B4A1-713AF00FBA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124FE2-0044-43BC-BBAB-CCA23C3D0E34}" type="datetimeFigureOut">
              <a:rPr lang="ru-RU" smtClean="0"/>
              <a:pPr/>
              <a:t>08.09.2016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2B8CDF-31A5-4331-B4A1-713AF00FBA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124FE2-0044-43BC-BBAB-CCA23C3D0E34}" type="datetimeFigureOut">
              <a:rPr lang="ru-RU" smtClean="0"/>
              <a:pPr/>
              <a:t>08.09.2016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2B8CDF-31A5-4331-B4A1-713AF00FBA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124FE2-0044-43BC-BBAB-CCA23C3D0E34}" type="datetimeFigureOut">
              <a:rPr lang="ru-RU" smtClean="0"/>
              <a:pPr/>
              <a:t>08.09.2016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2B8CDF-31A5-4331-B4A1-713AF00FBA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124FE2-0044-43BC-BBAB-CCA23C3D0E34}" type="datetimeFigureOut">
              <a:rPr lang="ru-RU" smtClean="0"/>
              <a:pPr/>
              <a:t>08.09.2016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2B8CDF-31A5-4331-B4A1-713AF00FBA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124FE2-0044-43BC-BBAB-CCA23C3D0E34}" type="datetimeFigureOut">
              <a:rPr lang="ru-RU" smtClean="0"/>
              <a:pPr/>
              <a:t>08.09.2016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2B8CDF-31A5-4331-B4A1-713AF00FBA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  <p:transition>
    <p:wheel spokes="8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B124FE2-0044-43BC-BBAB-CCA23C3D0E34}" type="datetimeFigureOut">
              <a:rPr lang="ru-RU" smtClean="0"/>
              <a:pPr/>
              <a:t>08.09.2016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82B8CDF-31A5-4331-B4A1-713AF00FBA9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>
    <p:wheel spokes="8"/>
    <p:sndAc>
      <p:stSnd>
        <p:snd r:embed="rId13" name="chimes.wav"/>
      </p:stSnd>
    </p:sndAc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Математика вокруг нас. Числа в загадках, пословицах, поговорках.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5445224"/>
            <a:ext cx="7772400" cy="91440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Медведева </a:t>
            </a:r>
            <a:r>
              <a:rPr lang="ru-RU" dirty="0" smtClean="0"/>
              <a:t>Диана</a:t>
            </a:r>
          </a:p>
          <a:p>
            <a:r>
              <a:rPr lang="ru-RU" dirty="0" smtClean="0"/>
              <a:t>1 класс</a:t>
            </a:r>
            <a:endParaRPr lang="ru-RU" dirty="0" smtClean="0"/>
          </a:p>
          <a:p>
            <a:r>
              <a:rPr lang="ru-RU" dirty="0" smtClean="0"/>
              <a:t>МКОУ Залесовская ООШ</a:t>
            </a:r>
            <a:endParaRPr lang="ru-RU" dirty="0"/>
          </a:p>
        </p:txBody>
      </p:sp>
    </p:spTree>
  </p:cSld>
  <p:clrMapOvr>
    <a:masterClrMapping/>
  </p:clrMapOvr>
  <p:transition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370875" cy="6858000"/>
          </a:xfrm>
          <a:prstGeom prst="rect">
            <a:avLst/>
          </a:prstGeom>
        </p:spPr>
      </p:pic>
      <p:pic>
        <p:nvPicPr>
          <p:cNvPr id="3" name="Рисунок 2" descr="img002_14_0.jpg"/>
          <p:cNvPicPr>
            <a:picLocks noChangeAspect="1"/>
          </p:cNvPicPr>
          <p:nvPr/>
        </p:nvPicPr>
        <p:blipFill>
          <a:blip r:embed="rId4" cstate="print"/>
          <a:srcRect t="45359" r="-175"/>
          <a:stretch>
            <a:fillRect/>
          </a:stretch>
        </p:blipFill>
        <p:spPr>
          <a:xfrm>
            <a:off x="3347864" y="0"/>
            <a:ext cx="3600400" cy="2775744"/>
          </a:xfrm>
          <a:prstGeom prst="round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7020272" y="188640"/>
            <a:ext cx="158417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FF0000"/>
                </a:solidFill>
              </a:rPr>
              <a:t>Есть, друзья, такая птица: если сядет на страницу, очень рад бываю я, а со мною вся семья (пятерка).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779911" y="3244334"/>
            <a:ext cx="276214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92D050"/>
                </a:solidFill>
              </a:rPr>
              <a:t>У пяти </a:t>
            </a:r>
            <a:r>
              <a:rPr lang="ru-RU" sz="3200" b="1" dirty="0">
                <a:solidFill>
                  <a:srgbClr val="92D050"/>
                </a:solidFill>
              </a:rPr>
              <a:t>братьев одна работа</a:t>
            </a:r>
            <a:r>
              <a:rPr lang="ru-RU" sz="3200" dirty="0">
                <a:solidFill>
                  <a:srgbClr val="92D050"/>
                </a:solidFill>
              </a:rPr>
              <a:t> </a:t>
            </a:r>
            <a:r>
              <a:rPr lang="ru-RU" dirty="0">
                <a:solidFill>
                  <a:srgbClr val="92D050"/>
                </a:solidFill>
              </a:rPr>
              <a:t>(пальцы).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444208" y="3717032"/>
            <a:ext cx="2232248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FFFF00"/>
                </a:solidFill>
              </a:rPr>
              <a:t> </a:t>
            </a:r>
            <a:r>
              <a:rPr lang="ru-RU" sz="2400" dirty="0"/>
              <a:t>5 пальцев, как у людей, но пальцы у нее без ногтей (перчатки).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995936" y="5445224"/>
            <a:ext cx="230425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00B0F0"/>
                </a:solidFill>
              </a:rPr>
              <a:t>Пять ступенек - лесенка, на ступеньках - песенка (ноты).</a:t>
            </a:r>
          </a:p>
        </p:txBody>
      </p:sp>
    </p:spTree>
  </p:cSld>
  <p:clrMapOvr>
    <a:masterClrMapping/>
  </p:clrMapOvr>
  <p:transition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64088" y="0"/>
            <a:ext cx="3779912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11560" y="404664"/>
            <a:ext cx="2051720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Если на голову встанет, ровно на три больше станет </a:t>
            </a:r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(шесть).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059832" y="0"/>
            <a:ext cx="300608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Черен, да не ворон. Рогат, да не бык. Шесть ног без копыт. Летит жужжит, упадет - землю роет </a:t>
            </a:r>
            <a:r>
              <a:rPr lang="ru-RU" dirty="0"/>
              <a:t>(жук).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4941167"/>
            <a:ext cx="439248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92D050"/>
                </a:solidFill>
              </a:rPr>
              <a:t>На дворе переполох, с неба сыплется горох. Съела 6 горошин Нина, у нее теперь ангина (град)</a:t>
            </a:r>
          </a:p>
        </p:txBody>
      </p:sp>
    </p:spTree>
  </p:cSld>
  <p:clrMapOvr>
    <a:masterClrMapping/>
  </p:clrMapOvr>
  <p:transition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7556" y="0"/>
            <a:ext cx="3996444" cy="6858000"/>
          </a:xfrm>
          <a:prstGeom prst="rect">
            <a:avLst/>
          </a:prstGeom>
        </p:spPr>
      </p:pic>
      <p:pic>
        <p:nvPicPr>
          <p:cNvPr id="3" name="Рисунок 2" descr="img002_18.jpg"/>
          <p:cNvPicPr>
            <a:picLocks noChangeAspect="1"/>
          </p:cNvPicPr>
          <p:nvPr/>
        </p:nvPicPr>
        <p:blipFill>
          <a:blip r:embed="rId4" cstate="print"/>
          <a:srcRect t="43942" r="-2179"/>
          <a:stretch>
            <a:fillRect/>
          </a:stretch>
        </p:blipFill>
        <p:spPr>
          <a:xfrm>
            <a:off x="899592" y="260648"/>
            <a:ext cx="3672408" cy="2847752"/>
          </a:xfrm>
          <a:prstGeom prst="hexagon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286000" y="3356992"/>
            <a:ext cx="2862064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chemeClr val="accent5">
                    <a:lumMod val="75000"/>
                  </a:schemeClr>
                </a:solidFill>
              </a:rPr>
              <a:t> Ежедневно в 7 утра, я трещу: вставать </a:t>
            </a:r>
            <a:r>
              <a:rPr lang="ru-RU" sz="3200" dirty="0" err="1">
                <a:solidFill>
                  <a:schemeClr val="accent5">
                    <a:lumMod val="75000"/>
                  </a:schemeClr>
                </a:solidFill>
              </a:rPr>
              <a:t>порррррра</a:t>
            </a:r>
            <a:r>
              <a:rPr lang="ru-RU" sz="3200" dirty="0">
                <a:solidFill>
                  <a:schemeClr val="accent5">
                    <a:lumMod val="75000"/>
                  </a:schemeClr>
                </a:solidFill>
              </a:rPr>
              <a:t>!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(будильник).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3068960"/>
            <a:ext cx="2088232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 </a:t>
            </a:r>
            <a:r>
              <a:rPr lang="ru-RU" sz="2000" dirty="0"/>
              <a:t>Всю жизнь ношу я два горба, имею два желудка! Но каждый горб - не горб, амбар!    Еды в них на семь суток! (верблюд</a:t>
            </a:r>
            <a:r>
              <a:rPr lang="ru-RU" sz="2400" dirty="0"/>
              <a:t>)</a:t>
            </a:r>
          </a:p>
        </p:txBody>
      </p:sp>
    </p:spTree>
  </p:cSld>
  <p:clrMapOvr>
    <a:masterClrMapping/>
  </p:clrMapOvr>
  <p:transition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-59376"/>
            <a:ext cx="4755696" cy="6917376"/>
          </a:xfrm>
          <a:prstGeom prst="rect">
            <a:avLst/>
          </a:prstGeom>
        </p:spPr>
      </p:pic>
      <p:pic>
        <p:nvPicPr>
          <p:cNvPr id="3" name="Рисунок 2" descr="img002_19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16017" y="0"/>
            <a:ext cx="4404076" cy="6858000"/>
          </a:xfrm>
          <a:prstGeom prst="rect">
            <a:avLst/>
          </a:prstGeom>
        </p:spPr>
      </p:pic>
    </p:spTree>
  </p:cSld>
  <p:clrMapOvr>
    <a:masterClrMapping/>
  </p:clrMapOvr>
  <p:transition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30098" y="0"/>
            <a:ext cx="3613902" cy="6858000"/>
          </a:xfrm>
          <a:prstGeom prst="rect">
            <a:avLst/>
          </a:prstGeom>
        </p:spPr>
      </p:pic>
      <p:pic>
        <p:nvPicPr>
          <p:cNvPr id="4" name="Рисунок 3" descr="img002_22.jpg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 t="48194" r="-175"/>
          <a:stretch>
            <a:fillRect/>
          </a:stretch>
        </p:blipFill>
        <p:spPr>
          <a:xfrm>
            <a:off x="1547664" y="332656"/>
            <a:ext cx="3600400" cy="2631728"/>
          </a:xfrm>
          <a:prstGeom prst="ellipse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83568" y="3212976"/>
            <a:ext cx="475252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Отгадайте-ка, ребятки, что за цифра акробатка? Если на голову встанет, ровно на три меньше станет </a:t>
            </a:r>
            <a:r>
              <a:rPr lang="ru-RU" dirty="0"/>
              <a:t>(9).</a:t>
            </a:r>
          </a:p>
        </p:txBody>
      </p:sp>
    </p:spTree>
  </p:cSld>
  <p:clrMapOvr>
    <a:masterClrMapping/>
  </p:clrMapOvr>
  <p:transition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08757" y="0"/>
            <a:ext cx="4435243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67544" y="404664"/>
            <a:ext cx="4716016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Твои помощники - взгляни - десяток дружных братцев.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Как славно жить, когда они работы не боятся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(пальцы).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699792" y="3789040"/>
            <a:ext cx="293407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Проживают в умной книжке хитроумные братишки. 10 их, но  братья эти сосчитают все на свете </a:t>
            </a:r>
            <a:r>
              <a:rPr lang="ru-RU" dirty="0"/>
              <a:t>(цифры).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3501008"/>
            <a:ext cx="165618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FF0000"/>
                </a:solidFill>
              </a:rPr>
              <a:t>На десятки верст  - разноцветный мост. Только вот по нему не шагать никому (радуга).</a:t>
            </a:r>
          </a:p>
        </p:txBody>
      </p:sp>
    </p:spTree>
  </p:cSld>
  <p:clrMapOvr>
    <a:masterClrMapping/>
  </p:clrMapOvr>
  <p:transition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Раз, два, три, четыре, пять.</a:t>
            </a:r>
            <a:endParaRPr lang="ru-RU" dirty="0"/>
          </a:p>
        </p:txBody>
      </p:sp>
      <p:pic>
        <p:nvPicPr>
          <p:cNvPr id="5" name="Содержимое 4" descr="img002_2_1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927705" y="530225"/>
            <a:ext cx="3105527" cy="4389438"/>
          </a:xfrm>
          <a:prstGeom prst="flowChartAlternateProcess">
            <a:avLst/>
          </a:prstGeom>
        </p:spPr>
      </p:pic>
      <p:pic>
        <p:nvPicPr>
          <p:cNvPr id="6" name="Содержимое 5" descr="img002_2_1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168711" y="530225"/>
            <a:ext cx="3105527" cy="4389438"/>
          </a:xfrm>
          <a:prstGeom prst="round2DiagRect">
            <a:avLst/>
          </a:prstGeom>
        </p:spPr>
      </p:pic>
    </p:spTree>
  </p:cSld>
  <p:clrMapOvr>
    <a:masterClrMapping/>
  </p:clrMapOvr>
  <p:transition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427984" y="0"/>
            <a:ext cx="471601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Цифра вроде буквы О - </a:t>
            </a:r>
            <a:br>
              <a:rPr lang="ru-RU" sz="280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ru-RU" sz="280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Это ноль, иль ничего. </a:t>
            </a:r>
            <a:br>
              <a:rPr lang="ru-RU" sz="280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ru-RU" sz="280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/>
            </a:r>
            <a:br>
              <a:rPr lang="ru-RU" sz="280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ru-RU" sz="280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Круглый ноль такой хорошенький, </a:t>
            </a:r>
            <a:br>
              <a:rPr lang="ru-RU" sz="280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ru-RU" sz="280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Но не значит ничегошеньки! </a:t>
            </a:r>
            <a:br>
              <a:rPr lang="ru-RU" sz="280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ru-RU" sz="280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/>
            </a:r>
            <a:br>
              <a:rPr lang="ru-RU" sz="280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ru-RU" sz="280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Если ж слева, рядом с ним </a:t>
            </a:r>
            <a:br>
              <a:rPr lang="ru-RU" sz="280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ru-RU" sz="280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Единицу примостим, </a:t>
            </a:r>
            <a:br>
              <a:rPr lang="ru-RU" sz="280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ru-RU" sz="280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Он побольше станет весить, </a:t>
            </a:r>
            <a:br>
              <a:rPr lang="ru-RU" sz="280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ru-RU" sz="280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Потому что это - десять. </a:t>
            </a:r>
            <a:br>
              <a:rPr lang="ru-RU" sz="280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endParaRPr lang="ru-RU" sz="2800" i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Рисунок 4" descr="img002_3_1.jpg"/>
          <p:cNvPicPr>
            <a:picLocks noChangeAspect="1"/>
          </p:cNvPicPr>
          <p:nvPr/>
        </p:nvPicPr>
        <p:blipFill>
          <a:blip r:embed="rId3" cstate="print"/>
          <a:srcRect l="12021" t="4253" r="53920" b="60310"/>
          <a:stretch>
            <a:fillRect/>
          </a:stretch>
        </p:blipFill>
        <p:spPr>
          <a:xfrm>
            <a:off x="1115615" y="781646"/>
            <a:ext cx="2534681" cy="3727473"/>
          </a:xfrm>
          <a:prstGeom prst="ellipse">
            <a:avLst/>
          </a:prstGeom>
        </p:spPr>
      </p:pic>
    </p:spTree>
  </p:cSld>
  <p:clrMapOvr>
    <a:masterClrMapping/>
  </p:clrMapOvr>
  <p:transition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002_4_1.jp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 r="-1449" b="48674"/>
          <a:stretch>
            <a:fillRect/>
          </a:stretch>
        </p:blipFill>
        <p:spPr>
          <a:xfrm>
            <a:off x="467544" y="620688"/>
            <a:ext cx="5040560" cy="3604471"/>
          </a:xfrm>
          <a:prstGeom prst="round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  <p:pic>
        <p:nvPicPr>
          <p:cNvPr id="3" name="Рисунок 2" descr="img002_4_1.jpg"/>
          <p:cNvPicPr>
            <a:picLocks noChangeAspect="1"/>
          </p:cNvPicPr>
          <p:nvPr/>
        </p:nvPicPr>
        <p:blipFill>
          <a:blip r:embed="rId3" cstate="print"/>
          <a:srcRect t="52345"/>
          <a:stretch>
            <a:fillRect/>
          </a:stretch>
        </p:blipFill>
        <p:spPr>
          <a:xfrm>
            <a:off x="5436096" y="3645024"/>
            <a:ext cx="3306068" cy="2808312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548680"/>
            <a:ext cx="788436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i="1" dirty="0">
                <a:solidFill>
                  <a:srgbClr val="FF0000"/>
                </a:solidFill>
              </a:rPr>
              <a:t>Всех смешнее единичка.</a:t>
            </a:r>
            <a:r>
              <a:rPr lang="ru-RU" sz="4000" i="1" dirty="0" smtClean="0">
                <a:solidFill>
                  <a:srgbClr val="FF0000"/>
                </a:solidFill>
              </a:rPr>
              <a:t/>
            </a:r>
            <a:br>
              <a:rPr lang="ru-RU" sz="4000" i="1" dirty="0" smtClean="0">
                <a:solidFill>
                  <a:srgbClr val="FF0000"/>
                </a:solidFill>
              </a:rPr>
            </a:br>
            <a:r>
              <a:rPr lang="ru-RU" sz="4000" i="1" dirty="0">
                <a:solidFill>
                  <a:srgbClr val="FF0000"/>
                </a:solidFill>
              </a:rPr>
              <a:t>Цифра тонкая как </a:t>
            </a:r>
            <a:r>
              <a:rPr lang="ru-RU" sz="4000" i="1" dirty="0" smtClean="0">
                <a:solidFill>
                  <a:srgbClr val="FF0000"/>
                </a:solidFill>
              </a:rPr>
              <a:t>спичка</a:t>
            </a:r>
            <a:r>
              <a:rPr lang="ru-RU" sz="4000" i="1" dirty="0">
                <a:solidFill>
                  <a:srgbClr val="FF0000"/>
                </a:solidFill>
              </a:rPr>
              <a:t>.</a:t>
            </a:r>
            <a:r>
              <a:rPr lang="ru-RU" sz="4000" i="1" dirty="0" smtClean="0">
                <a:solidFill>
                  <a:srgbClr val="FF0000"/>
                </a:solidFill>
              </a:rPr>
              <a:t/>
            </a:r>
            <a:br>
              <a:rPr lang="ru-RU" sz="4000" i="1" dirty="0" smtClean="0">
                <a:solidFill>
                  <a:srgbClr val="FF0000"/>
                </a:solidFill>
              </a:rPr>
            </a:br>
            <a:r>
              <a:rPr lang="ru-RU" sz="4000" i="1" dirty="0">
                <a:solidFill>
                  <a:srgbClr val="FF0000"/>
                </a:solidFill>
              </a:rPr>
              <a:t>Длинный стебель, тонкий носик,</a:t>
            </a:r>
            <a:r>
              <a:rPr lang="ru-RU" sz="4000" i="1" dirty="0" smtClean="0">
                <a:solidFill>
                  <a:srgbClr val="FF0000"/>
                </a:solidFill>
              </a:rPr>
              <a:t/>
            </a:r>
            <a:br>
              <a:rPr lang="ru-RU" sz="4000" i="1" dirty="0" smtClean="0">
                <a:solidFill>
                  <a:srgbClr val="FF0000"/>
                </a:solidFill>
              </a:rPr>
            </a:br>
            <a:r>
              <a:rPr lang="ru-RU" sz="4000" i="1" dirty="0">
                <a:solidFill>
                  <a:srgbClr val="FF0000"/>
                </a:solidFill>
              </a:rPr>
              <a:t>Чуть стоит и есть не просит.</a:t>
            </a:r>
          </a:p>
        </p:txBody>
      </p:sp>
      <p:pic>
        <p:nvPicPr>
          <p:cNvPr id="3" name="Рисунок 2" descr="img002_5_1.jpg"/>
          <p:cNvPicPr>
            <a:picLocks noChangeAspect="1"/>
          </p:cNvPicPr>
          <p:nvPr/>
        </p:nvPicPr>
        <p:blipFill>
          <a:blip r:embed="rId3" cstate="print"/>
          <a:srcRect t="1417" r="57926" b="65981"/>
          <a:stretch>
            <a:fillRect/>
          </a:stretch>
        </p:blipFill>
        <p:spPr>
          <a:xfrm>
            <a:off x="3131840" y="3645024"/>
            <a:ext cx="1512168" cy="3212976"/>
          </a:xfrm>
          <a:prstGeom prst="can">
            <a:avLst/>
          </a:prstGeom>
        </p:spPr>
      </p:pic>
    </p:spTree>
  </p:cSld>
  <p:clrMapOvr>
    <a:masterClrMapping/>
  </p:clrMapOvr>
  <p:transition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img002_6_1.jp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0" y="908720"/>
            <a:ext cx="3594100" cy="5080000"/>
          </a:xfrm>
          <a:prstGeom prst="ellipse">
            <a:avLst/>
          </a:prstGeom>
        </p:spPr>
      </p:pic>
      <p:sp>
        <p:nvSpPr>
          <p:cNvPr id="4" name="Прямоугольник 3"/>
          <p:cNvSpPr/>
          <p:nvPr/>
        </p:nvSpPr>
        <p:spPr>
          <a:xfrm rot="20996927">
            <a:off x="3581763" y="933824"/>
            <a:ext cx="294085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 На одной ноге стоит, в воду пристально глядит. Тычет клювом наугад, ищет в речке лягушат. На носу повисла капля. Узнаете? Это …</a:t>
            </a:r>
          </a:p>
        </p:txBody>
      </p:sp>
      <p:sp>
        <p:nvSpPr>
          <p:cNvPr id="9" name="Прямоугольник 8"/>
          <p:cNvSpPr/>
          <p:nvPr/>
        </p:nvSpPr>
        <p:spPr>
          <a:xfrm rot="834930">
            <a:off x="6629942" y="2304376"/>
            <a:ext cx="227689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 лесу на одной ножке выросла </a:t>
            </a:r>
            <a:r>
              <a:rPr lang="ru-RU" dirty="0" smtClean="0"/>
              <a:t>лепешка(гриб)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355976" y="2967334"/>
            <a:ext cx="25020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На ноге стоит одной, крутит-вертит головой.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Нам показывает страны, реки, горы,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океаны(глобус)</a:t>
            </a: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499992" y="5013176"/>
            <a:ext cx="3744416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На одной ноге кружится, беззаботна, весела. В пестрой юбке танцовщица, музыкальная … </a:t>
            </a:r>
            <a:r>
              <a:rPr lang="ru-RU" dirty="0" smtClean="0"/>
              <a:t>(юл</a:t>
            </a:r>
            <a:r>
              <a:rPr lang="ru-RU" sz="2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а)</a:t>
            </a:r>
            <a:endParaRPr lang="ru-RU" sz="24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002_8_1.jpg"/>
          <p:cNvPicPr>
            <a:picLocks noChangeAspect="1"/>
          </p:cNvPicPr>
          <p:nvPr/>
        </p:nvPicPr>
        <p:blipFill>
          <a:blip r:embed="rId3" cstate="print"/>
          <a:srcRect t="51131" r="4298"/>
          <a:stretch>
            <a:fillRect/>
          </a:stretch>
        </p:blipFill>
        <p:spPr>
          <a:xfrm>
            <a:off x="0" y="0"/>
            <a:ext cx="3491881" cy="252028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707904" y="1"/>
            <a:ext cx="20162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tx2">
                    <a:lumMod val="90000"/>
                  </a:schemeClr>
                </a:solidFill>
              </a:rPr>
              <a:t>Два кольца, два конца, посередине - гвоздик </a:t>
            </a:r>
          </a:p>
        </p:txBody>
      </p:sp>
      <p:sp>
        <p:nvSpPr>
          <p:cNvPr id="4" name="Прямоугольник 3"/>
          <p:cNvSpPr/>
          <p:nvPr/>
        </p:nvSpPr>
        <p:spPr>
          <a:xfrm rot="433359">
            <a:off x="5508104" y="332657"/>
            <a:ext cx="295232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accent3">
                    <a:lumMod val="75000"/>
                  </a:schemeClr>
                </a:solidFill>
              </a:rPr>
              <a:t>Есть совсем другая птица: если сядет на страницу, то с поникшей головой,   возвращаюсь я домой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995936" y="3645024"/>
            <a:ext cx="295232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FFFF00"/>
                </a:solidFill>
              </a:rPr>
              <a:t>Две сестренки, две плетенки из овечьей шерсти тонкой. Как гулять, так надевать, чтоб не мерзли пять да пять! </a:t>
            </a:r>
          </a:p>
        </p:txBody>
      </p:sp>
      <p:pic>
        <p:nvPicPr>
          <p:cNvPr id="6" name="Рисунок 5" descr="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2496261"/>
            <a:ext cx="3491880" cy="4361739"/>
          </a:xfrm>
          <a:prstGeom prst="rect">
            <a:avLst/>
          </a:prstGeom>
        </p:spPr>
      </p:pic>
    </p:spTree>
  </p:cSld>
  <p:clrMapOvr>
    <a:masterClrMapping/>
  </p:clrMapOvr>
  <p:transition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6136" y="188640"/>
            <a:ext cx="3168352" cy="4608512"/>
          </a:xfrm>
          <a:prstGeom prst="rect">
            <a:avLst/>
          </a:prstGeom>
        </p:spPr>
      </p:pic>
      <p:pic>
        <p:nvPicPr>
          <p:cNvPr id="3" name="Рисунок 2" descr="img002_10_1.jpg"/>
          <p:cNvPicPr>
            <a:picLocks noChangeAspect="1"/>
          </p:cNvPicPr>
          <p:nvPr/>
        </p:nvPicPr>
        <p:blipFill>
          <a:blip r:embed="rId4" cstate="print"/>
          <a:srcRect t="38714" r="-2089"/>
          <a:stretch>
            <a:fillRect/>
          </a:stretch>
        </p:blipFill>
        <p:spPr>
          <a:xfrm>
            <a:off x="2051720" y="404664"/>
            <a:ext cx="3672408" cy="311606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 rot="20968803">
            <a:off x="962290" y="3937642"/>
            <a:ext cx="437124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FF0000"/>
                </a:solidFill>
              </a:rPr>
              <a:t>Есть спина, а не лежит никогда. Есть четыре ноги,  а не ходят и три. Сам всегда стоит, а всем сидеть </a:t>
            </a:r>
            <a:r>
              <a:rPr lang="ru-RU" sz="2800" dirty="0" smtClean="0">
                <a:solidFill>
                  <a:srgbClr val="FF0000"/>
                </a:solidFill>
              </a:rPr>
              <a:t>велит(</a:t>
            </a:r>
            <a:r>
              <a:rPr lang="ru-RU" sz="1600" dirty="0" smtClean="0">
                <a:solidFill>
                  <a:srgbClr val="FF0000"/>
                </a:solidFill>
              </a:rPr>
              <a:t>стул)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24128" y="4869161"/>
            <a:ext cx="341987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Вот стоит на улице, в длинном сапоге, чудище трехглазое на одной ноге. Запылал у чудища изумрудный глаз - значит, можно улицу перейти сейчас (светофор).</a:t>
            </a:r>
          </a:p>
        </p:txBody>
      </p:sp>
    </p:spTree>
  </p:cSld>
  <p:clrMapOvr>
    <a:masterClrMapping/>
  </p:clrMapOvr>
  <p:transition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59" y="836712"/>
            <a:ext cx="3427581" cy="4896544"/>
          </a:xfrm>
          <a:prstGeom prst="rect">
            <a:avLst/>
          </a:prstGeom>
        </p:spPr>
      </p:pic>
      <p:pic>
        <p:nvPicPr>
          <p:cNvPr id="3" name="Рисунок 2" descr="img002_12_0.jpg"/>
          <p:cNvPicPr>
            <a:picLocks noChangeAspect="1"/>
          </p:cNvPicPr>
          <p:nvPr/>
        </p:nvPicPr>
        <p:blipFill>
          <a:blip r:embed="rId4" cstate="print"/>
          <a:srcRect t="48194" r="-175"/>
          <a:stretch>
            <a:fillRect/>
          </a:stretch>
        </p:blipFill>
        <p:spPr>
          <a:xfrm>
            <a:off x="4860032" y="692696"/>
            <a:ext cx="3600400" cy="263172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211960" y="3356991"/>
            <a:ext cx="264604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FFFF00"/>
                </a:solidFill>
              </a:rPr>
              <a:t>Четыре братца под одной крышей стоят </a:t>
            </a:r>
            <a:r>
              <a:rPr lang="ru-RU" dirty="0">
                <a:solidFill>
                  <a:srgbClr val="FFFF00"/>
                </a:solidFill>
              </a:rPr>
              <a:t>(стол).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804248" y="3861048"/>
            <a:ext cx="187220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FF0000"/>
                </a:solidFill>
              </a:rPr>
              <a:t>Шевелились у цветка все четыре лепестка. Я сорвать его хотел, он вспорхнул и улетел (</a:t>
            </a:r>
            <a:r>
              <a:rPr lang="ru-RU" dirty="0">
                <a:solidFill>
                  <a:srgbClr val="FF0000"/>
                </a:solidFill>
              </a:rPr>
              <a:t>бабочка).</a:t>
            </a:r>
          </a:p>
        </p:txBody>
      </p:sp>
    </p:spTree>
  </p:cSld>
  <p:clrMapOvr>
    <a:masterClrMapping/>
  </p:clrMapOvr>
  <p:transition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120</TotalTime>
  <Words>338</Words>
  <Application>Microsoft Office PowerPoint</Application>
  <PresentationFormat>Экран (4:3)</PresentationFormat>
  <Paragraphs>31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Аспект</vt:lpstr>
      <vt:lpstr>Математика вокруг нас. Числа в загадках, пословицах, поговорках.</vt:lpstr>
      <vt:lpstr>Раз, два, три, четыре, пять.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Математика вокруг нас. Числа в загадках, пословицах, поговорках.</dc:title>
  <dc:creator>кристина</dc:creator>
  <cp:lastModifiedBy>школа</cp:lastModifiedBy>
  <cp:revision>15</cp:revision>
  <dcterms:created xsi:type="dcterms:W3CDTF">2015-11-30T10:25:55Z</dcterms:created>
  <dcterms:modified xsi:type="dcterms:W3CDTF">2016-09-08T13:18:59Z</dcterms:modified>
</cp:coreProperties>
</file>